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0" r:id="rId3"/>
    <p:sldId id="275" r:id="rId4"/>
    <p:sldId id="257" r:id="rId5"/>
    <p:sldId id="258" r:id="rId6"/>
    <p:sldId id="259" r:id="rId7"/>
    <p:sldId id="261" r:id="rId8"/>
    <p:sldId id="262" r:id="rId9"/>
    <p:sldId id="263" r:id="rId10"/>
    <p:sldId id="264" r:id="rId11"/>
    <p:sldId id="280" r:id="rId12"/>
    <p:sldId id="265" r:id="rId13"/>
    <p:sldId id="278" r:id="rId14"/>
    <p:sldId id="276" r:id="rId15"/>
    <p:sldId id="277" r:id="rId16"/>
    <p:sldId id="266" r:id="rId17"/>
    <p:sldId id="281" r:id="rId18"/>
    <p:sldId id="267" r:id="rId19"/>
    <p:sldId id="279" r:id="rId20"/>
    <p:sldId id="268" r:id="rId21"/>
    <p:sldId id="269" r:id="rId22"/>
    <p:sldId id="270" r:id="rId23"/>
    <p:sldId id="271" r:id="rId24"/>
    <p:sldId id="272" r:id="rId25"/>
    <p:sldId id="274"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useTimings="0">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53" autoAdjust="0"/>
    <p:restoredTop sz="94624" autoAdjust="0"/>
  </p:normalViewPr>
  <p:slideViewPr>
    <p:cSldViewPr>
      <p:cViewPr varScale="1">
        <p:scale>
          <a:sx n="55" d="100"/>
          <a:sy n="55" d="100"/>
        </p:scale>
        <p:origin x="-96" y="-36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BB157A7F-C07A-4FF4-BE23-350ED0CEB64B}" type="datetimeFigureOut">
              <a:rPr lang="en-GB" smtClean="0"/>
              <a:pPr/>
              <a:t>05/06/2017</a:t>
            </a:fld>
            <a:endParaRPr lang="en-GB"/>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GB"/>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C887A34A-3329-4BBA-8902-2C0E378A4FA9}" type="slidenum">
              <a:rPr lang="en-GB" smtClean="0"/>
              <a:pPr/>
              <a:t>‹#›</a:t>
            </a:fld>
            <a:endParaRPr lang="en-GB"/>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B157A7F-C07A-4FF4-BE23-350ED0CEB64B}" type="datetimeFigureOut">
              <a:rPr lang="en-GB" smtClean="0"/>
              <a:pPr/>
              <a:t>05/06/2017</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C887A34A-3329-4BBA-8902-2C0E378A4FA9}"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B157A7F-C07A-4FF4-BE23-350ED0CEB64B}" type="datetimeFigureOut">
              <a:rPr lang="en-GB" smtClean="0"/>
              <a:pPr/>
              <a:t>05/06/2017</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C887A34A-3329-4BBA-8902-2C0E378A4FA9}"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BB157A7F-C07A-4FF4-BE23-350ED0CEB64B}" type="datetimeFigureOut">
              <a:rPr lang="en-GB" smtClean="0"/>
              <a:pPr/>
              <a:t>05/06/2017</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C887A34A-3329-4BBA-8902-2C0E378A4FA9}" type="slidenum">
              <a:rPr lang="en-GB" smtClean="0"/>
              <a:pPr/>
              <a:t>‹#›</a:t>
            </a:fld>
            <a:endParaRPr lang="en-GB"/>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BB157A7F-C07A-4FF4-BE23-350ED0CEB64B}" type="datetimeFigureOut">
              <a:rPr lang="en-GB" smtClean="0"/>
              <a:pPr/>
              <a:t>05/06/2017</a:t>
            </a:fld>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C887A34A-3329-4BBA-8902-2C0E378A4FA9}" type="slidenum">
              <a:rPr lang="en-GB" smtClean="0"/>
              <a:pPr/>
              <a:t>‹#›</a:t>
            </a:fld>
            <a:endParaRPr lang="en-GB"/>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BB157A7F-C07A-4FF4-BE23-350ED0CEB64B}" type="datetimeFigureOut">
              <a:rPr lang="en-GB" smtClean="0"/>
              <a:pPr/>
              <a:t>05/06/2017</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C887A34A-3329-4BBA-8902-2C0E378A4FA9}" type="slidenum">
              <a:rPr lang="en-GB" smtClean="0"/>
              <a:pPr/>
              <a:t>‹#›</a:t>
            </a:fld>
            <a:endParaRPr lang="en-GB"/>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BB157A7F-C07A-4FF4-BE23-350ED0CEB64B}" type="datetimeFigureOut">
              <a:rPr lang="en-GB" smtClean="0"/>
              <a:pPr/>
              <a:t>05/06/2017</a:t>
            </a:fld>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C887A34A-3329-4BBA-8902-2C0E378A4FA9}"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BB157A7F-C07A-4FF4-BE23-350ED0CEB64B}" type="datetimeFigureOut">
              <a:rPr lang="en-GB" smtClean="0"/>
              <a:pPr/>
              <a:t>05/06/2017</a:t>
            </a:fld>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C887A34A-3329-4BBA-8902-2C0E378A4FA9}" type="slidenum">
              <a:rPr lang="en-GB" smtClean="0"/>
              <a:pPr/>
              <a:t>‹#›</a:t>
            </a:fld>
            <a:endParaRPr lang="en-GB"/>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BB157A7F-C07A-4FF4-BE23-350ED0CEB64B}" type="datetimeFigureOut">
              <a:rPr lang="en-GB" smtClean="0"/>
              <a:pPr/>
              <a:t>05/06/2017</a:t>
            </a:fld>
            <a:endParaRPr lang="en-GB"/>
          </a:p>
        </p:txBody>
      </p:sp>
      <p:sp>
        <p:nvSpPr>
          <p:cNvPr id="3" name="Footer Placeholder 2"/>
          <p:cNvSpPr>
            <a:spLocks noGrp="1"/>
          </p:cNvSpPr>
          <p:nvPr>
            <p:ph type="ftr" sz="quarter" idx="11"/>
          </p:nvPr>
        </p:nvSpPr>
        <p:spPr/>
        <p:txBody>
          <a:bodyPr/>
          <a:lstStyle>
            <a:extLst/>
          </a:lstStyle>
          <a:p>
            <a:endParaRPr lang="en-GB"/>
          </a:p>
        </p:txBody>
      </p:sp>
      <p:sp>
        <p:nvSpPr>
          <p:cNvPr id="4" name="Slide Number Placeholder 3"/>
          <p:cNvSpPr>
            <a:spLocks noGrp="1"/>
          </p:cNvSpPr>
          <p:nvPr>
            <p:ph type="sldNum" sz="quarter" idx="12"/>
          </p:nvPr>
        </p:nvSpPr>
        <p:spPr/>
        <p:txBody>
          <a:bodyPr/>
          <a:lstStyle>
            <a:extLst/>
          </a:lstStyle>
          <a:p>
            <a:fld id="{C887A34A-3329-4BBA-8902-2C0E378A4FA9}"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BB157A7F-C07A-4FF4-BE23-350ED0CEB64B}" type="datetimeFigureOut">
              <a:rPr lang="en-GB" smtClean="0"/>
              <a:pPr/>
              <a:t>05/06/2017</a:t>
            </a:fld>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C887A34A-3329-4BBA-8902-2C0E378A4FA9}" type="slidenum">
              <a:rPr lang="en-GB" smtClean="0"/>
              <a:pPr/>
              <a:t>‹#›</a:t>
            </a:fld>
            <a:endParaRPr lang="en-GB"/>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BB157A7F-C07A-4FF4-BE23-350ED0CEB64B}" type="datetimeFigureOut">
              <a:rPr lang="en-GB" smtClean="0"/>
              <a:pPr/>
              <a:t>05/06/2017</a:t>
            </a:fld>
            <a:endParaRPr lang="en-GB"/>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GB"/>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C887A34A-3329-4BBA-8902-2C0E378A4FA9}" type="slidenum">
              <a:rPr lang="en-GB" smtClean="0"/>
              <a:pPr/>
              <a:t>‹#›</a:t>
            </a:fld>
            <a:endParaRPr lang="en-GB"/>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BB157A7F-C07A-4FF4-BE23-350ED0CEB64B}" type="datetimeFigureOut">
              <a:rPr lang="en-GB" smtClean="0"/>
              <a:pPr/>
              <a:t>05/06/2017</a:t>
            </a:fld>
            <a:endParaRPr lang="en-GB"/>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GB"/>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C887A34A-3329-4BBA-8902-2C0E378A4FA9}"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Letter to the HEBREWS</a:t>
            </a:r>
            <a:endParaRPr lang="en-GB" dirty="0"/>
          </a:p>
        </p:txBody>
      </p:sp>
      <p:sp>
        <p:nvSpPr>
          <p:cNvPr id="3" name="Subtitle 2"/>
          <p:cNvSpPr>
            <a:spLocks noGrp="1"/>
          </p:cNvSpPr>
          <p:nvPr>
            <p:ph type="subTitle" idx="1"/>
          </p:nvPr>
        </p:nvSpPr>
        <p:spPr/>
        <p:txBody>
          <a:bodyPr/>
          <a:lstStyle/>
          <a:p>
            <a:r>
              <a:rPr lang="en-GB" dirty="0" smtClean="0"/>
              <a:t>An Overview</a:t>
            </a: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900000"/>
          </a:xfrm>
        </p:spPr>
        <p:txBody>
          <a:bodyPr>
            <a:normAutofit/>
          </a:bodyPr>
          <a:lstStyle/>
          <a:p>
            <a:r>
              <a:rPr lang="en-GB" sz="3200" i="1" dirty="0" smtClean="0"/>
              <a:t>Christ </a:t>
            </a:r>
            <a:r>
              <a:rPr lang="en-GB" sz="3200" i="1" dirty="0" smtClean="0"/>
              <a:t>is...</a:t>
            </a:r>
          </a:p>
          <a:p>
            <a:r>
              <a:rPr lang="en-GB" sz="3200" dirty="0" smtClean="0"/>
              <a:t>             Superior </a:t>
            </a:r>
            <a:r>
              <a:rPr lang="en-GB" sz="3200" dirty="0" smtClean="0"/>
              <a:t>to </a:t>
            </a:r>
            <a:r>
              <a:rPr lang="en-GB" sz="3200" dirty="0" smtClean="0"/>
              <a:t>Moses</a:t>
            </a:r>
          </a:p>
          <a:p>
            <a:r>
              <a:rPr lang="en-GB" sz="2400" dirty="0" smtClean="0"/>
              <a:t>Heb 3:3  </a:t>
            </a:r>
            <a:r>
              <a:rPr lang="en-GB" sz="2400" dirty="0" smtClean="0"/>
              <a:t>Jesus has been found worthy of greater </a:t>
            </a:r>
            <a:r>
              <a:rPr lang="en-GB" sz="2400" dirty="0" smtClean="0"/>
              <a:t>honour </a:t>
            </a:r>
            <a:r>
              <a:rPr lang="en-GB" sz="2400" dirty="0" smtClean="0"/>
              <a:t>than Moses, just as the builder of a house has greater </a:t>
            </a:r>
            <a:r>
              <a:rPr lang="en-GB" sz="2400" dirty="0" smtClean="0"/>
              <a:t>honour </a:t>
            </a:r>
            <a:r>
              <a:rPr lang="en-GB" sz="2400" dirty="0" smtClean="0"/>
              <a:t>than the house itself. </a:t>
            </a:r>
            <a:endParaRPr lang="en-GB" sz="2400" dirty="0" smtClean="0"/>
          </a:p>
          <a:p>
            <a:r>
              <a:rPr lang="en-GB" sz="2400" dirty="0" smtClean="0"/>
              <a:t>4  For every house is built by someone, but God is the builder of everything</a:t>
            </a:r>
            <a:r>
              <a:rPr lang="en-GB" sz="2400" dirty="0" smtClean="0"/>
              <a:t>.  5  </a:t>
            </a:r>
            <a:r>
              <a:rPr lang="en-GB" sz="2400" dirty="0" smtClean="0"/>
              <a:t>Moses was faithful as a servant in all God's house, testifying to what would be said in the future. </a:t>
            </a:r>
            <a:r>
              <a:rPr lang="en-GB" sz="2400" dirty="0" smtClean="0"/>
              <a:t>                                                                              6  </a:t>
            </a:r>
            <a:r>
              <a:rPr lang="en-GB" sz="2400" dirty="0" smtClean="0"/>
              <a:t>But Christ is faithful as a son over God's house. And we are his house, if we hold on to our courage and the hope of which we boast. </a:t>
            </a:r>
          </a:p>
          <a:p>
            <a:endParaRPr lang="en-GB" sz="3200" dirty="0"/>
          </a:p>
        </p:txBody>
      </p:sp>
      <p:sp>
        <p:nvSpPr>
          <p:cNvPr id="3" name="Title 2"/>
          <p:cNvSpPr>
            <a:spLocks noGrp="1"/>
          </p:cNvSpPr>
          <p:nvPr>
            <p:ph type="title"/>
          </p:nvPr>
        </p:nvSpPr>
        <p:spPr/>
        <p:txBody>
          <a:bodyPr>
            <a:normAutofit/>
          </a:bodyPr>
          <a:lstStyle/>
          <a:p>
            <a:r>
              <a:rPr lang="en-GB" dirty="0" smtClean="0"/>
              <a:t>Moses     3.1 – 4.13  </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sz="2400" dirty="0" smtClean="0"/>
              <a:t>3.17  And with whom was he angry for forty years? Was it not with those who sinned, whose bodies fell in the desert? 18  And to whom did God swear that they would never enter his rest if not to those who disobeyed? 19  So we see that they were not able to enter, because of their unbelief. </a:t>
            </a:r>
          </a:p>
          <a:p>
            <a:r>
              <a:rPr lang="en-GB" sz="2400" dirty="0" smtClean="0"/>
              <a:t>Heb </a:t>
            </a:r>
            <a:r>
              <a:rPr lang="en-GB" sz="2400" dirty="0" smtClean="0"/>
              <a:t>3:12  See to it, brothers, that none of you has a sinful, unbelieving heart that turns away from the living God. </a:t>
            </a:r>
          </a:p>
        </p:txBody>
      </p:sp>
      <p:sp>
        <p:nvSpPr>
          <p:cNvPr id="3" name="Title 2"/>
          <p:cNvSpPr>
            <a:spLocks noGrp="1"/>
          </p:cNvSpPr>
          <p:nvPr>
            <p:ph type="title"/>
          </p:nvPr>
        </p:nvSpPr>
        <p:spPr/>
        <p:txBody>
          <a:bodyPr/>
          <a:lstStyle/>
          <a:p>
            <a:r>
              <a:rPr lang="en-GB" dirty="0" smtClean="0"/>
              <a:t>Moses</a:t>
            </a:r>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None/>
            </a:pPr>
            <a:r>
              <a:rPr lang="en-GB" sz="3200" i="1" dirty="0" smtClean="0"/>
              <a:t> Christ </a:t>
            </a:r>
            <a:r>
              <a:rPr lang="en-GB" sz="3200" i="1" dirty="0" smtClean="0"/>
              <a:t>is...</a:t>
            </a:r>
          </a:p>
          <a:p>
            <a:r>
              <a:rPr lang="en-GB" sz="3200" dirty="0" smtClean="0"/>
              <a:t>            </a:t>
            </a:r>
            <a:r>
              <a:rPr lang="en-GB" sz="3200" dirty="0" smtClean="0"/>
              <a:t>our priest, greater than all others</a:t>
            </a:r>
          </a:p>
          <a:p>
            <a:r>
              <a:rPr lang="en-GB" sz="2400" dirty="0" smtClean="0"/>
              <a:t>5:1  </a:t>
            </a:r>
            <a:r>
              <a:rPr lang="en-GB" sz="2400" dirty="0" smtClean="0"/>
              <a:t>Every high priest is selected from among men and is appointed to represent them in matters related to God, to offer gifts and sacrifices for sins. </a:t>
            </a:r>
          </a:p>
          <a:p>
            <a:r>
              <a:rPr lang="en-GB" sz="2400" dirty="0" smtClean="0"/>
              <a:t>5:5  </a:t>
            </a:r>
            <a:r>
              <a:rPr lang="en-GB" sz="2400" dirty="0" smtClean="0"/>
              <a:t>So Christ also did not take upon himself the glory of becoming a high priest. But God said to him, "You are my Son; today I have become your Father." </a:t>
            </a:r>
            <a:r>
              <a:rPr lang="en-GB" sz="2400" dirty="0" smtClean="0"/>
              <a:t> 6  </a:t>
            </a:r>
            <a:r>
              <a:rPr lang="en-GB" sz="2400" dirty="0" smtClean="0"/>
              <a:t>And he says in another place, "You are a priest forever, in the order of Melchizedek." </a:t>
            </a:r>
          </a:p>
          <a:p>
            <a:endParaRPr lang="en-GB" dirty="0"/>
          </a:p>
        </p:txBody>
      </p:sp>
      <p:sp>
        <p:nvSpPr>
          <p:cNvPr id="3" name="Title 2"/>
          <p:cNvSpPr>
            <a:spLocks noGrp="1"/>
          </p:cNvSpPr>
          <p:nvPr>
            <p:ph type="title"/>
          </p:nvPr>
        </p:nvSpPr>
        <p:spPr/>
        <p:txBody>
          <a:bodyPr/>
          <a:lstStyle/>
          <a:p>
            <a:r>
              <a:rPr lang="en-GB" dirty="0" smtClean="0"/>
              <a:t>Priesthood    4.14 – 8.5</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quarter" idx="4"/>
          </p:nvPr>
        </p:nvSpPr>
        <p:spPr>
          <a:xfrm>
            <a:off x="0" y="188640"/>
            <a:ext cx="8892480" cy="3429000"/>
          </a:xfrm>
        </p:spPr>
        <p:txBody>
          <a:bodyPr>
            <a:normAutofit/>
          </a:bodyPr>
          <a:lstStyle/>
          <a:p>
            <a:r>
              <a:rPr lang="en-GB" dirty="0" smtClean="0"/>
              <a:t>Heb </a:t>
            </a:r>
            <a:r>
              <a:rPr lang="en-GB" dirty="0" smtClean="0"/>
              <a:t>5:11  We have much to say about this, but it is hard to explain because you are slow to learn. </a:t>
            </a:r>
            <a:r>
              <a:rPr lang="en-GB" dirty="0" smtClean="0"/>
              <a:t>12  </a:t>
            </a:r>
            <a:r>
              <a:rPr lang="en-GB" dirty="0" smtClean="0"/>
              <a:t>In fact, though by this time you ought to be teachers, you need someone to teach you the elementary truths of God's word all over again. You need milk, not solid food! </a:t>
            </a:r>
            <a:r>
              <a:rPr lang="en-GB" dirty="0" smtClean="0"/>
              <a:t>                                               13  </a:t>
            </a:r>
            <a:r>
              <a:rPr lang="en-GB" dirty="0" smtClean="0"/>
              <a:t>Anyone who lives on milk, being still an infant, is not acquainted with the teaching about righteousness. </a:t>
            </a:r>
            <a:r>
              <a:rPr lang="en-GB" dirty="0" smtClean="0"/>
              <a:t>14  </a:t>
            </a:r>
            <a:r>
              <a:rPr lang="en-GB" dirty="0" smtClean="0"/>
              <a:t>But solid food is for the mature, who by constant use have trained themselves to distinguish good from evil. </a:t>
            </a:r>
          </a:p>
          <a:p>
            <a:endParaRPr lang="en-GB" dirty="0"/>
          </a:p>
        </p:txBody>
      </p:sp>
      <p:sp>
        <p:nvSpPr>
          <p:cNvPr id="12" name="Content Placeholder 1"/>
          <p:cNvSpPr>
            <a:spLocks noGrp="1"/>
          </p:cNvSpPr>
          <p:nvPr>
            <p:ph sz="quarter" idx="2"/>
          </p:nvPr>
        </p:nvSpPr>
        <p:spPr>
          <a:xfrm>
            <a:off x="0" y="3501008"/>
            <a:ext cx="8964488" cy="3356992"/>
          </a:xfrm>
        </p:spPr>
        <p:txBody>
          <a:bodyPr>
            <a:normAutofit fontScale="92500" lnSpcReduction="10000"/>
          </a:bodyPr>
          <a:lstStyle/>
          <a:p>
            <a:r>
              <a:rPr lang="en-GB" sz="2600" dirty="0" smtClean="0"/>
              <a:t>H</a:t>
            </a:r>
            <a:r>
              <a:rPr lang="en-GB" sz="2600" dirty="0" smtClean="0"/>
              <a:t>eb 6:9  Even though we speak like this, dear friends, we are confident of better things in your case—things that accompany salvation.  10  God is not unjust; he will not forget your work and the love you have shown him as you have helped his people and continue to help them. </a:t>
            </a:r>
          </a:p>
          <a:p>
            <a:r>
              <a:rPr lang="en-GB" sz="2600" dirty="0" smtClean="0"/>
              <a:t>11  We want each of you to show this same diligence to the very end, in order to make your hope sure. 12  We do not want you to become lazy, but to imitate those who through faith and patience inherit what has been promised. </a:t>
            </a:r>
          </a:p>
          <a:p>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 calcmode="lin" valueType="num">
                                      <p:cBhvr additive="base">
                                        <p:cTn id="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2">
                                            <p:txEl>
                                              <p:pRg st="0" end="0"/>
                                            </p:txEl>
                                          </p:spTgt>
                                        </p:tgtEl>
                                        <p:attrNameLst>
                                          <p:attrName>style.visibility</p:attrName>
                                        </p:attrNameLst>
                                      </p:cBhvr>
                                      <p:to>
                                        <p:strVal val="visible"/>
                                      </p:to>
                                    </p:set>
                                    <p:anim calcmode="lin" valueType="num">
                                      <p:cBhvr additive="base">
                                        <p:cTn id="13"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12">
                                            <p:txEl>
                                              <p:pRg st="0" end="0"/>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12">
                                            <p:txEl>
                                              <p:pRg st="1" end="1"/>
                                            </p:txEl>
                                          </p:spTgt>
                                        </p:tgtEl>
                                        <p:attrNameLst>
                                          <p:attrName>style.visibility</p:attrName>
                                        </p:attrNameLst>
                                      </p:cBhvr>
                                      <p:to>
                                        <p:strVal val="visible"/>
                                      </p:to>
                                    </p:set>
                                    <p:anim calcmode="lin" valueType="num">
                                      <p:cBhvr additive="base">
                                        <p:cTn id="17" dur="500" fill="hold"/>
                                        <p:tgtEl>
                                          <p:spTgt spid="12">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1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allAtOnce"/>
      <p:bldP spid="12" grpId="0" build="allAtOnce"/>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23528" y="692696"/>
            <a:ext cx="8568952" cy="5904656"/>
          </a:xfrm>
        </p:spPr>
        <p:txBody>
          <a:bodyPr>
            <a:normAutofit/>
          </a:bodyPr>
          <a:lstStyle/>
          <a:p>
            <a:endParaRPr lang="en-GB" sz="2400" dirty="0" smtClean="0"/>
          </a:p>
          <a:p>
            <a:r>
              <a:rPr lang="en-GB" sz="2400" dirty="0" smtClean="0"/>
              <a:t>7:1  </a:t>
            </a:r>
            <a:r>
              <a:rPr lang="en-GB" sz="2400" dirty="0" smtClean="0"/>
              <a:t>This Melchizedek was king of Salem and priest of God Most High. He met Abraham returning from the defeat of the kings and blessed him, </a:t>
            </a:r>
            <a:r>
              <a:rPr lang="en-GB" sz="2400" dirty="0" smtClean="0"/>
              <a:t>2  </a:t>
            </a:r>
            <a:r>
              <a:rPr lang="en-GB" sz="2400" dirty="0" smtClean="0"/>
              <a:t>and Abraham gave him a tenth of everything. </a:t>
            </a:r>
            <a:endParaRPr lang="en-GB" sz="2400" dirty="0" smtClean="0"/>
          </a:p>
          <a:p>
            <a:r>
              <a:rPr lang="en-GB" sz="2400" dirty="0" smtClean="0"/>
              <a:t>First, his name means "king of righteousness"; then also, "king of Salem" means "king of peace." </a:t>
            </a:r>
            <a:r>
              <a:rPr lang="en-GB" sz="2400" dirty="0" smtClean="0"/>
              <a:t>                              3  </a:t>
            </a:r>
            <a:r>
              <a:rPr lang="en-GB" sz="2400" dirty="0" smtClean="0"/>
              <a:t>Without father or mother, without genealogy, without beginning of days or end of life, like the Son of God he remains a priest forever.                                                </a:t>
            </a:r>
            <a:r>
              <a:rPr lang="en-GB" sz="2400" dirty="0" smtClean="0"/>
              <a:t>       </a:t>
            </a:r>
            <a:r>
              <a:rPr lang="en-GB" sz="2400" dirty="0" smtClean="0"/>
              <a:t>4  Just think how great he was: Even the patriarch Abraham gave him a tenth of the plunder!                           </a:t>
            </a:r>
            <a:endParaRPr lang="en-GB" sz="2400" dirty="0" smtClean="0"/>
          </a:p>
          <a:p>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None/>
            </a:pPr>
            <a:endParaRPr lang="en-GB" dirty="0" smtClean="0"/>
          </a:p>
          <a:p>
            <a:r>
              <a:rPr lang="en-GB" sz="2400" dirty="0" smtClean="0"/>
              <a:t>Heb </a:t>
            </a:r>
            <a:r>
              <a:rPr lang="en-GB" sz="2400" dirty="0" smtClean="0"/>
              <a:t>7:23  Now there have been many of those priests, since death prevented them from continuing in office;  </a:t>
            </a:r>
            <a:r>
              <a:rPr lang="en-GB" sz="2400" dirty="0" smtClean="0"/>
              <a:t>  24  </a:t>
            </a:r>
            <a:r>
              <a:rPr lang="en-GB" sz="2400" dirty="0" smtClean="0"/>
              <a:t>but because Jesus lives forever, he has a permanent priesthood. </a:t>
            </a:r>
            <a:r>
              <a:rPr lang="en-GB" sz="2400" dirty="0" smtClean="0"/>
              <a:t>                                                                     25  </a:t>
            </a:r>
            <a:r>
              <a:rPr lang="en-GB" sz="2400" dirty="0" smtClean="0"/>
              <a:t>Therefore he is able to save completely those who come to God through him, because he always lives to intercede for them. </a:t>
            </a:r>
          </a:p>
          <a:p>
            <a:pPr>
              <a:buNone/>
            </a:pPr>
            <a:endParaRPr lang="en-GB" dirty="0"/>
          </a:p>
        </p:txBody>
      </p:sp>
      <p:sp>
        <p:nvSpPr>
          <p:cNvPr id="3" name="Title 2"/>
          <p:cNvSpPr>
            <a:spLocks noGrp="1"/>
          </p:cNvSpPr>
          <p:nvPr>
            <p:ph type="title"/>
          </p:nvPr>
        </p:nvSpPr>
        <p:spPr/>
        <p:txBody>
          <a:bodyPr>
            <a:normAutofit fontScale="90000"/>
          </a:bodyPr>
          <a:lstStyle/>
          <a:p>
            <a:r>
              <a:rPr lang="en-GB" dirty="0" smtClean="0"/>
              <a:t>Summary of </a:t>
            </a:r>
            <a:br>
              <a:rPr lang="en-GB" dirty="0" smtClean="0"/>
            </a:br>
            <a:r>
              <a:rPr lang="en-GB" dirty="0" smtClean="0"/>
              <a:t>Jesus the great high priest</a:t>
            </a:r>
            <a:endParaRPr lang="en-GB"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GB" sz="3200" dirty="0" smtClean="0"/>
              <a:t>The </a:t>
            </a:r>
            <a:r>
              <a:rPr lang="en-GB" sz="3200" dirty="0" smtClean="0"/>
              <a:t>Old Covenant has been replaced by a new, and better one</a:t>
            </a:r>
          </a:p>
          <a:p>
            <a:endParaRPr lang="en-GB" dirty="0" smtClean="0"/>
          </a:p>
          <a:p>
            <a:r>
              <a:rPr lang="en-GB" sz="2400" dirty="0" smtClean="0"/>
              <a:t>Heb </a:t>
            </a:r>
            <a:r>
              <a:rPr lang="en-GB" sz="2400" dirty="0" smtClean="0"/>
              <a:t>8:6  But the ministry Jesus has received is as superior to theirs as the covenant of which he is mediator is superior to the old one, and it is founded on better promises. </a:t>
            </a:r>
            <a:r>
              <a:rPr lang="en-GB" sz="2400" dirty="0" smtClean="0"/>
              <a:t>	7  </a:t>
            </a:r>
            <a:r>
              <a:rPr lang="en-GB" sz="2400" dirty="0" smtClean="0"/>
              <a:t>For if there had been nothing wrong with that first covenant, no place would have been sought for another. </a:t>
            </a:r>
          </a:p>
        </p:txBody>
      </p:sp>
      <p:sp>
        <p:nvSpPr>
          <p:cNvPr id="3" name="Title 2"/>
          <p:cNvSpPr>
            <a:spLocks noGrp="1"/>
          </p:cNvSpPr>
          <p:nvPr>
            <p:ph type="title"/>
          </p:nvPr>
        </p:nvSpPr>
        <p:spPr/>
        <p:txBody>
          <a:bodyPr>
            <a:normAutofit/>
          </a:bodyPr>
          <a:lstStyle/>
          <a:p>
            <a:r>
              <a:rPr lang="en-GB" dirty="0" smtClean="0"/>
              <a:t>A New Covenant   8.6 – 8.13</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052736"/>
            <a:ext cx="8229600" cy="5472608"/>
          </a:xfrm>
        </p:spPr>
        <p:txBody>
          <a:bodyPr>
            <a:normAutofit/>
          </a:bodyPr>
          <a:lstStyle/>
          <a:p>
            <a:pPr>
              <a:lnSpc>
                <a:spcPts val="2600"/>
              </a:lnSpc>
            </a:pPr>
            <a:r>
              <a:rPr lang="en-GB" sz="2400" dirty="0" err="1" smtClean="0"/>
              <a:t>Jer</a:t>
            </a:r>
            <a:r>
              <a:rPr lang="en-GB" sz="2400" dirty="0" smtClean="0"/>
              <a:t> 31:31  "The time is coming," declares the LORD, "when I will make a new covenant with the house of Israel and with the house of Judah. </a:t>
            </a:r>
            <a:r>
              <a:rPr lang="en-GB" sz="2400" dirty="0" smtClean="0"/>
              <a:t>32  </a:t>
            </a:r>
            <a:r>
              <a:rPr lang="en-GB" sz="2400" dirty="0" smtClean="0"/>
              <a:t>It will not be like the covenant I made with their forefathers when I took them by the hand to lead them out of Egypt, because they broke my covenant, though I was a husband to them," declares the LORD. </a:t>
            </a:r>
            <a:r>
              <a:rPr lang="en-GB" sz="2400" dirty="0" smtClean="0"/>
              <a:t>                                            33  </a:t>
            </a:r>
            <a:r>
              <a:rPr lang="en-GB" sz="2400" dirty="0" smtClean="0"/>
              <a:t>"This is the covenant I will make with the house of Israel after that time," declares the LORD. "I will put my law in their minds and write it on their hearts. I will be their God, and they will be my people. </a:t>
            </a:r>
            <a:r>
              <a:rPr lang="en-GB" sz="2400" dirty="0" smtClean="0"/>
              <a:t>                           34  </a:t>
            </a:r>
            <a:r>
              <a:rPr lang="en-GB" sz="2400" dirty="0" smtClean="0"/>
              <a:t>No longer will a man teach his </a:t>
            </a:r>
            <a:r>
              <a:rPr lang="en-GB" sz="2400" dirty="0" smtClean="0"/>
              <a:t>neighbour</a:t>
            </a:r>
            <a:r>
              <a:rPr lang="en-GB" sz="2400" dirty="0" smtClean="0"/>
              <a:t>, or a man his brother, saying, 'Know the LORD,' because they will all know me, from the least of them to the greatest," declares the LORD. "For I will forgive their wickedness and will remember their sins no more." </a:t>
            </a:r>
          </a:p>
          <a:p>
            <a:endParaRPr lang="en-GB" dirty="0"/>
          </a:p>
        </p:txBody>
      </p:sp>
      <p:sp>
        <p:nvSpPr>
          <p:cNvPr id="3" name="Title 2"/>
          <p:cNvSpPr>
            <a:spLocks noGrp="1"/>
          </p:cNvSpPr>
          <p:nvPr>
            <p:ph type="title"/>
          </p:nvPr>
        </p:nvSpPr>
        <p:spPr>
          <a:xfrm>
            <a:off x="457200" y="274638"/>
            <a:ext cx="8229600" cy="922114"/>
          </a:xfrm>
        </p:spPr>
        <p:txBody>
          <a:bodyPr>
            <a:normAutofit/>
          </a:bodyPr>
          <a:lstStyle/>
          <a:p>
            <a:r>
              <a:rPr lang="en-GB" sz="3200" dirty="0" smtClean="0"/>
              <a:t>Verses 8 to 12 quote Jeremiah </a:t>
            </a:r>
            <a:r>
              <a:rPr lang="en-GB" sz="3200" dirty="0" smtClean="0"/>
              <a:t>31:31-34</a:t>
            </a:r>
            <a:endParaRPr lang="en-GB" sz="32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827992"/>
          </a:xfrm>
        </p:spPr>
        <p:txBody>
          <a:bodyPr>
            <a:normAutofit lnSpcReduction="10000"/>
          </a:bodyPr>
          <a:lstStyle/>
          <a:p>
            <a:r>
              <a:rPr lang="en-GB" sz="3000" dirty="0" smtClean="0"/>
              <a:t>There </a:t>
            </a:r>
            <a:r>
              <a:rPr lang="en-GB" sz="3000" dirty="0" smtClean="0"/>
              <a:t>has been one sacrifice for all, </a:t>
            </a:r>
            <a:r>
              <a:rPr lang="en-GB" sz="3000" dirty="0" smtClean="0"/>
              <a:t>for </a:t>
            </a:r>
            <a:r>
              <a:rPr lang="en-GB" sz="3000" dirty="0" smtClean="0"/>
              <a:t>all </a:t>
            </a:r>
            <a:r>
              <a:rPr lang="en-GB" sz="3000" dirty="0" smtClean="0"/>
              <a:t>time - no </a:t>
            </a:r>
            <a:r>
              <a:rPr lang="en-GB" sz="3000" dirty="0" smtClean="0"/>
              <a:t>more need for regular, yearly </a:t>
            </a:r>
            <a:r>
              <a:rPr lang="en-GB" sz="3000" dirty="0" smtClean="0"/>
              <a:t>sacrifices</a:t>
            </a:r>
          </a:p>
          <a:p>
            <a:r>
              <a:rPr lang="en-GB" sz="2400" dirty="0" smtClean="0"/>
              <a:t>Heb </a:t>
            </a:r>
            <a:r>
              <a:rPr lang="en-GB" sz="2400" dirty="0" smtClean="0"/>
              <a:t>9:7  But only the high priest entered the inner room, and that only once a year, and never without blood, which he offered for himself and for the sins the people had committed in ignorance. </a:t>
            </a:r>
            <a:r>
              <a:rPr lang="en-GB" sz="2400" dirty="0" smtClean="0"/>
              <a:t>....                                                        ....9  </a:t>
            </a:r>
            <a:r>
              <a:rPr lang="en-GB" sz="2400" dirty="0" smtClean="0"/>
              <a:t>This is an illustration for the present time, indicating that the gifts and sacrifices being offered were not able to clear the conscience of the </a:t>
            </a:r>
            <a:r>
              <a:rPr lang="en-GB" sz="2400" dirty="0" smtClean="0"/>
              <a:t>worshipper</a:t>
            </a:r>
            <a:r>
              <a:rPr lang="en-GB" sz="2400" dirty="0" smtClean="0"/>
              <a:t>. </a:t>
            </a:r>
            <a:r>
              <a:rPr lang="en-GB" sz="2400" dirty="0" smtClean="0"/>
              <a:t> 10  </a:t>
            </a:r>
            <a:r>
              <a:rPr lang="en-GB" sz="2400" dirty="0" smtClean="0"/>
              <a:t>They are only a matter of food and drink and various ceremonial washings—external regulations applying until the time of the new order. </a:t>
            </a:r>
          </a:p>
          <a:p>
            <a:endParaRPr lang="en-GB" dirty="0"/>
          </a:p>
        </p:txBody>
      </p:sp>
      <p:sp>
        <p:nvSpPr>
          <p:cNvPr id="3" name="Title 2"/>
          <p:cNvSpPr>
            <a:spLocks noGrp="1"/>
          </p:cNvSpPr>
          <p:nvPr>
            <p:ph type="title"/>
          </p:nvPr>
        </p:nvSpPr>
        <p:spPr/>
        <p:txBody>
          <a:bodyPr>
            <a:normAutofit/>
          </a:bodyPr>
          <a:lstStyle/>
          <a:p>
            <a:r>
              <a:rPr lang="en-GB" dirty="0" smtClean="0"/>
              <a:t>A new sacrifice    </a:t>
            </a:r>
            <a:r>
              <a:rPr lang="en-GB" dirty="0" smtClean="0"/>
              <a:t>9.1</a:t>
            </a:r>
            <a:r>
              <a:rPr lang="en-GB" dirty="0" smtClean="0"/>
              <a:t> </a:t>
            </a:r>
            <a:r>
              <a:rPr lang="en-GB" dirty="0" smtClean="0"/>
              <a:t>– 10.18</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95536" y="1268760"/>
            <a:ext cx="8352928" cy="4770537"/>
          </a:xfrm>
          <a:prstGeom prst="rect">
            <a:avLst/>
          </a:prstGeom>
        </p:spPr>
        <p:txBody>
          <a:bodyPr wrap="square">
            <a:spAutoFit/>
          </a:bodyPr>
          <a:lstStyle/>
          <a:p>
            <a:endParaRPr lang="en-GB" sz="2400" dirty="0" smtClean="0"/>
          </a:p>
          <a:p>
            <a:r>
              <a:rPr lang="en-GB" sz="2800" dirty="0" smtClean="0"/>
              <a:t>Heb </a:t>
            </a:r>
            <a:r>
              <a:rPr lang="en-GB" sz="2800" dirty="0" smtClean="0"/>
              <a:t>10:19  Therefore, brothers, since we have confidence to enter the Most Holy Place by the blood of Jesus, </a:t>
            </a:r>
            <a:r>
              <a:rPr lang="en-GB" sz="2800" dirty="0" smtClean="0"/>
              <a:t>20  </a:t>
            </a:r>
            <a:r>
              <a:rPr lang="en-GB" sz="2800" dirty="0" smtClean="0"/>
              <a:t>by a new and living way opened for us through the curtain, that is, his body, </a:t>
            </a:r>
          </a:p>
          <a:p>
            <a:r>
              <a:rPr lang="en-GB" sz="2800" dirty="0" smtClean="0"/>
              <a:t>21  </a:t>
            </a:r>
            <a:r>
              <a:rPr lang="en-GB" sz="2800" dirty="0" smtClean="0"/>
              <a:t>and since we have a great priest over the house of God, </a:t>
            </a:r>
          </a:p>
          <a:p>
            <a:r>
              <a:rPr lang="en-GB" sz="2800" dirty="0" smtClean="0"/>
              <a:t>22  </a:t>
            </a:r>
            <a:r>
              <a:rPr lang="en-GB" sz="2800" dirty="0" smtClean="0"/>
              <a:t>let us draw near to God with a sincere heart in full assurance of faith, having our hearts sprinkled to cleanse us from a guilty conscience and having our bodies washed with pure water. </a:t>
            </a:r>
          </a:p>
        </p:txBody>
      </p:sp>
      <p:sp>
        <p:nvSpPr>
          <p:cNvPr id="3" name="TextBox 2"/>
          <p:cNvSpPr txBox="1"/>
          <p:nvPr/>
        </p:nvSpPr>
        <p:spPr>
          <a:xfrm>
            <a:off x="395536" y="548680"/>
            <a:ext cx="8352928" cy="523220"/>
          </a:xfrm>
          <a:prstGeom prst="rect">
            <a:avLst/>
          </a:prstGeom>
          <a:noFill/>
        </p:spPr>
        <p:txBody>
          <a:bodyPr wrap="square" rtlCol="0">
            <a:spAutoFit/>
          </a:bodyPr>
          <a:lstStyle/>
          <a:p>
            <a:r>
              <a:rPr lang="en-GB" sz="2800" b="1" dirty="0" smtClean="0"/>
              <a:t>Summary of Priesthood, Covenant and Sacrifice</a:t>
            </a:r>
            <a:endParaRPr lang="en-GB" sz="2800" b="1"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124744"/>
            <a:ext cx="8229600" cy="5733256"/>
          </a:xfrm>
        </p:spPr>
        <p:txBody>
          <a:bodyPr>
            <a:normAutofit fontScale="47500" lnSpcReduction="20000"/>
          </a:bodyPr>
          <a:lstStyle/>
          <a:p>
            <a:pPr>
              <a:buNone/>
            </a:pPr>
            <a:r>
              <a:rPr lang="en-GB" sz="6000" dirty="0" smtClean="0"/>
              <a:t>AD 62 - Nero is </a:t>
            </a:r>
            <a:r>
              <a:rPr lang="en-GB" sz="6000" dirty="0" smtClean="0"/>
              <a:t>Emperor;  </a:t>
            </a:r>
          </a:p>
          <a:p>
            <a:pPr>
              <a:buNone/>
            </a:pPr>
            <a:r>
              <a:rPr lang="en-GB" sz="6000" dirty="0" smtClean="0"/>
              <a:t>	</a:t>
            </a:r>
            <a:r>
              <a:rPr lang="en-GB" sz="6000" dirty="0" smtClean="0"/>
              <a:t>Festus </a:t>
            </a:r>
            <a:r>
              <a:rPr lang="en-GB" sz="6000" dirty="0" smtClean="0"/>
              <a:t>is procurator of Judea. </a:t>
            </a:r>
            <a:endParaRPr lang="en-GB" sz="6000" dirty="0" smtClean="0"/>
          </a:p>
          <a:p>
            <a:pPr>
              <a:buNone/>
            </a:pPr>
            <a:r>
              <a:rPr lang="en-GB" sz="6000" dirty="0" smtClean="0"/>
              <a:t>	</a:t>
            </a:r>
            <a:r>
              <a:rPr lang="en-GB" sz="6000" dirty="0" smtClean="0"/>
              <a:t>Paul </a:t>
            </a:r>
            <a:r>
              <a:rPr lang="en-GB" sz="6000" dirty="0" smtClean="0"/>
              <a:t>is in Rome, under house arrest, </a:t>
            </a:r>
            <a:r>
              <a:rPr lang="en-GB" sz="6000" dirty="0" smtClean="0"/>
              <a:t>his epistles will be in circulation;  </a:t>
            </a:r>
            <a:r>
              <a:rPr lang="en-GB" sz="6000" dirty="0" smtClean="0">
                <a:solidFill>
                  <a:srgbClr val="7030A0"/>
                </a:solidFill>
              </a:rPr>
              <a:t>James </a:t>
            </a:r>
            <a:r>
              <a:rPr lang="en-GB" sz="6000" dirty="0" smtClean="0">
                <a:solidFill>
                  <a:srgbClr val="7030A0"/>
                </a:solidFill>
              </a:rPr>
              <a:t>(Jesus’ brother) stoned to death </a:t>
            </a:r>
            <a:r>
              <a:rPr lang="en-GB" sz="6000" dirty="0" smtClean="0"/>
              <a:t>about this time.</a:t>
            </a:r>
          </a:p>
          <a:p>
            <a:pPr>
              <a:buNone/>
            </a:pPr>
            <a:r>
              <a:rPr lang="en-GB" sz="6000" dirty="0" smtClean="0"/>
              <a:t> </a:t>
            </a:r>
            <a:endParaRPr lang="en-GB" sz="6000" dirty="0" smtClean="0"/>
          </a:p>
          <a:p>
            <a:pPr>
              <a:buNone/>
            </a:pPr>
            <a:r>
              <a:rPr lang="en-GB" sz="6000" dirty="0" smtClean="0"/>
              <a:t>AD 63 – </a:t>
            </a:r>
            <a:r>
              <a:rPr lang="en-GB" sz="6000" dirty="0" smtClean="0"/>
              <a:t>fire </a:t>
            </a:r>
            <a:r>
              <a:rPr lang="en-GB" sz="6000" dirty="0" smtClean="0"/>
              <a:t>destroys </a:t>
            </a:r>
            <a:r>
              <a:rPr lang="en-GB" sz="6000" dirty="0" smtClean="0"/>
              <a:t>half of </a:t>
            </a:r>
            <a:r>
              <a:rPr lang="en-GB" sz="6000" dirty="0" smtClean="0"/>
              <a:t>Rome, and Nero </a:t>
            </a:r>
            <a:r>
              <a:rPr lang="en-GB" sz="6000" dirty="0" smtClean="0"/>
              <a:t>begins a </a:t>
            </a:r>
            <a:r>
              <a:rPr lang="en-GB" sz="6000" dirty="0" smtClean="0">
                <a:solidFill>
                  <a:srgbClr val="7030A0"/>
                </a:solidFill>
              </a:rPr>
              <a:t>major persecution of </a:t>
            </a:r>
            <a:r>
              <a:rPr lang="en-GB" sz="6000" dirty="0" smtClean="0">
                <a:solidFill>
                  <a:srgbClr val="7030A0"/>
                </a:solidFill>
              </a:rPr>
              <a:t>Christians.</a:t>
            </a:r>
          </a:p>
          <a:p>
            <a:pPr>
              <a:buNone/>
            </a:pPr>
            <a:r>
              <a:rPr lang="en-GB" sz="6000" dirty="0" smtClean="0"/>
              <a:t>	</a:t>
            </a:r>
            <a:r>
              <a:rPr lang="en-GB" sz="6000" dirty="0" smtClean="0">
                <a:solidFill>
                  <a:srgbClr val="7030A0"/>
                </a:solidFill>
              </a:rPr>
              <a:t>P</a:t>
            </a:r>
            <a:r>
              <a:rPr lang="en-GB" sz="6000" dirty="0" smtClean="0">
                <a:solidFill>
                  <a:srgbClr val="7030A0"/>
                </a:solidFill>
              </a:rPr>
              <a:t>aul </a:t>
            </a:r>
            <a:r>
              <a:rPr lang="en-GB" sz="6000" dirty="0" smtClean="0">
                <a:solidFill>
                  <a:srgbClr val="7030A0"/>
                </a:solidFill>
              </a:rPr>
              <a:t>is probably executed this year. </a:t>
            </a:r>
            <a:endParaRPr lang="en-GB" sz="6000" dirty="0" smtClean="0">
              <a:solidFill>
                <a:srgbClr val="7030A0"/>
              </a:solidFill>
            </a:endParaRPr>
          </a:p>
          <a:p>
            <a:pPr>
              <a:buNone/>
            </a:pPr>
            <a:r>
              <a:rPr lang="en-GB" sz="6000" dirty="0" smtClean="0">
                <a:solidFill>
                  <a:srgbClr val="7030A0"/>
                </a:solidFill>
              </a:rPr>
              <a:t>	T</a:t>
            </a:r>
            <a:r>
              <a:rPr lang="en-GB" sz="6000" dirty="0" smtClean="0">
                <a:solidFill>
                  <a:srgbClr val="7030A0"/>
                </a:solidFill>
              </a:rPr>
              <a:t>emple </a:t>
            </a:r>
            <a:r>
              <a:rPr lang="en-GB" sz="6000" dirty="0" smtClean="0">
                <a:solidFill>
                  <a:srgbClr val="7030A0"/>
                </a:solidFill>
              </a:rPr>
              <a:t>in Jerusalem is finally </a:t>
            </a:r>
            <a:r>
              <a:rPr lang="en-GB" sz="6000" dirty="0" smtClean="0">
                <a:solidFill>
                  <a:srgbClr val="7030A0"/>
                </a:solidFill>
              </a:rPr>
              <a:t>completed</a:t>
            </a:r>
            <a:endParaRPr lang="en-GB" sz="6000" dirty="0" smtClean="0">
              <a:solidFill>
                <a:srgbClr val="7030A0"/>
              </a:solidFill>
            </a:endParaRPr>
          </a:p>
          <a:p>
            <a:pPr>
              <a:buNone/>
            </a:pPr>
            <a:endParaRPr lang="en-GB" sz="6000" dirty="0" smtClean="0"/>
          </a:p>
          <a:p>
            <a:pPr>
              <a:buNone/>
            </a:pPr>
            <a:r>
              <a:rPr lang="en-GB" sz="6000" dirty="0" smtClean="0"/>
              <a:t> </a:t>
            </a:r>
            <a:r>
              <a:rPr lang="en-GB" sz="6000" dirty="0" smtClean="0"/>
              <a:t>AD 65 </a:t>
            </a:r>
            <a:r>
              <a:rPr lang="en-GB" sz="6000" dirty="0" smtClean="0"/>
              <a:t>- </a:t>
            </a:r>
            <a:r>
              <a:rPr lang="en-GB" sz="6000" dirty="0" smtClean="0"/>
              <a:t>Gospel </a:t>
            </a:r>
            <a:r>
              <a:rPr lang="en-GB" sz="6000" dirty="0" smtClean="0"/>
              <a:t>of </a:t>
            </a:r>
            <a:r>
              <a:rPr lang="en-GB" sz="6000" dirty="0" smtClean="0"/>
              <a:t>Mark </a:t>
            </a:r>
            <a:r>
              <a:rPr lang="en-GB" sz="6000" dirty="0" smtClean="0"/>
              <a:t>completed </a:t>
            </a:r>
            <a:r>
              <a:rPr lang="en-GB" sz="6000" dirty="0" smtClean="0"/>
              <a:t>this year?</a:t>
            </a:r>
            <a:endParaRPr lang="en-GB" sz="6000" dirty="0" smtClean="0"/>
          </a:p>
          <a:p>
            <a:pPr>
              <a:buNone/>
            </a:pPr>
            <a:endParaRPr lang="en-GB" sz="3200" dirty="0" smtClean="0"/>
          </a:p>
          <a:p>
            <a:pPr>
              <a:buNone/>
            </a:pPr>
            <a:r>
              <a:rPr lang="en-GB" sz="3200" dirty="0" smtClean="0"/>
              <a:t> </a:t>
            </a:r>
            <a:endParaRPr lang="en-GB" dirty="0" smtClean="0"/>
          </a:p>
        </p:txBody>
      </p:sp>
      <p:sp>
        <p:nvSpPr>
          <p:cNvPr id="3" name="Title 2"/>
          <p:cNvSpPr>
            <a:spLocks noGrp="1"/>
          </p:cNvSpPr>
          <p:nvPr>
            <p:ph type="title"/>
          </p:nvPr>
        </p:nvSpPr>
        <p:spPr>
          <a:xfrm>
            <a:off x="457200" y="274638"/>
            <a:ext cx="8229600" cy="1066130"/>
          </a:xfrm>
        </p:spPr>
        <p:txBody>
          <a:bodyPr>
            <a:normAutofit fontScale="90000"/>
          </a:bodyPr>
          <a:lstStyle/>
          <a:p>
            <a:r>
              <a:rPr lang="en-GB" sz="4900" dirty="0" smtClean="0"/>
              <a:t>Social context</a:t>
            </a:r>
            <a:r>
              <a:rPr lang="en-GB" dirty="0" smtClean="0"/>
              <a:t/>
            </a:r>
            <a:br>
              <a:rPr lang="en-GB" dirty="0" smtClean="0"/>
            </a:b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20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20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20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20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20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20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20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20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20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20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20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20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20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20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
                                            <p:txEl>
                                              <p:pRg st="10" end="10"/>
                                            </p:txEl>
                                          </p:spTgt>
                                        </p:tgtEl>
                                        <p:attrNameLst>
                                          <p:attrName>style.visibility</p:attrName>
                                        </p:attrNameLst>
                                      </p:cBhvr>
                                      <p:to>
                                        <p:strVal val="visible"/>
                                      </p:to>
                                    </p:set>
                                    <p:anim calcmode="lin" valueType="num">
                                      <p:cBhvr additive="base">
                                        <p:cTn id="55" dur="20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56" dur="2000" fill="hold"/>
                                        <p:tgtEl>
                                          <p:spTgt spid="2">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GB" dirty="0" smtClean="0"/>
          </a:p>
          <a:p>
            <a:endParaRPr lang="en-GB" dirty="0" smtClean="0"/>
          </a:p>
          <a:p>
            <a:r>
              <a:rPr lang="en-GB" sz="3200" dirty="0" smtClean="0"/>
              <a:t>Therefore... </a:t>
            </a:r>
          </a:p>
          <a:p>
            <a:r>
              <a:rPr lang="en-GB" sz="3200" dirty="0" smtClean="0"/>
              <a:t>                let </a:t>
            </a:r>
            <a:r>
              <a:rPr lang="en-GB" sz="3200" dirty="0" smtClean="0"/>
              <a:t>us hold </a:t>
            </a:r>
            <a:r>
              <a:rPr lang="en-GB" sz="3200" dirty="0" smtClean="0"/>
              <a:t>unswervingly </a:t>
            </a:r>
            <a:r>
              <a:rPr lang="en-GB" sz="3200" dirty="0" smtClean="0"/>
              <a:t>to the </a:t>
            </a:r>
            <a:r>
              <a:rPr lang="en-GB" sz="3200" dirty="0" smtClean="0"/>
              <a:t>		   hope </a:t>
            </a:r>
            <a:r>
              <a:rPr lang="en-GB" sz="3200" dirty="0" smtClean="0"/>
              <a:t>we profess..</a:t>
            </a:r>
          </a:p>
          <a:p>
            <a:endParaRPr lang="en-GB" dirty="0"/>
          </a:p>
        </p:txBody>
      </p:sp>
      <p:sp>
        <p:nvSpPr>
          <p:cNvPr id="3" name="Title 2"/>
          <p:cNvSpPr>
            <a:spLocks noGrp="1"/>
          </p:cNvSpPr>
          <p:nvPr>
            <p:ph type="title"/>
          </p:nvPr>
        </p:nvSpPr>
        <p:spPr/>
        <p:txBody>
          <a:bodyPr>
            <a:normAutofit/>
          </a:bodyPr>
          <a:lstStyle/>
          <a:p>
            <a:r>
              <a:rPr lang="en-GB" dirty="0" smtClean="0"/>
              <a:t>Exhortation    10.19-39</a:t>
            </a:r>
            <a:endParaRPr lang="en-GB"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None/>
            </a:pPr>
            <a:r>
              <a:rPr lang="en-GB" sz="3200" dirty="0" smtClean="0"/>
              <a:t>We </a:t>
            </a:r>
            <a:r>
              <a:rPr lang="en-GB" sz="3200" dirty="0" smtClean="0"/>
              <a:t>have good reason to have </a:t>
            </a:r>
            <a:r>
              <a:rPr lang="en-GB" sz="3200" dirty="0" smtClean="0"/>
              <a:t>faith</a:t>
            </a:r>
          </a:p>
          <a:p>
            <a:pPr>
              <a:buNone/>
            </a:pPr>
            <a:endParaRPr lang="en-GB" sz="3200" dirty="0" smtClean="0"/>
          </a:p>
          <a:p>
            <a:r>
              <a:rPr lang="en-GB" sz="2800" dirty="0" smtClean="0"/>
              <a:t>Heb 11:1  Now faith is being sure of what we hope for and certain of what we do not see. </a:t>
            </a:r>
          </a:p>
          <a:p>
            <a:endParaRPr lang="en-GB" sz="2600" dirty="0" smtClean="0"/>
          </a:p>
          <a:p>
            <a:r>
              <a:rPr lang="en-GB" sz="2600" dirty="0" smtClean="0"/>
              <a:t>Heb </a:t>
            </a:r>
            <a:r>
              <a:rPr lang="en-GB" sz="2600" dirty="0" smtClean="0"/>
              <a:t>11:39  These were all commended for their faith, yet none of them received what had been promised. </a:t>
            </a:r>
            <a:r>
              <a:rPr lang="en-GB" sz="2600" dirty="0" smtClean="0"/>
              <a:t>40  </a:t>
            </a:r>
            <a:r>
              <a:rPr lang="en-GB" sz="2600" dirty="0" smtClean="0"/>
              <a:t>God had planned something better for us so that only together with us would they be made perfect. </a:t>
            </a:r>
          </a:p>
          <a:p>
            <a:endParaRPr lang="en-GB" sz="3200" dirty="0"/>
          </a:p>
        </p:txBody>
      </p:sp>
      <p:sp>
        <p:nvSpPr>
          <p:cNvPr id="3" name="Title 2"/>
          <p:cNvSpPr>
            <a:spLocks noGrp="1"/>
          </p:cNvSpPr>
          <p:nvPr>
            <p:ph type="title"/>
          </p:nvPr>
        </p:nvSpPr>
        <p:spPr/>
        <p:txBody>
          <a:bodyPr>
            <a:normAutofit/>
          </a:bodyPr>
          <a:lstStyle/>
          <a:p>
            <a:r>
              <a:rPr lang="en-GB" dirty="0" smtClean="0"/>
              <a:t>By Faith      Chapter 11</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4972008"/>
          </a:xfrm>
        </p:spPr>
        <p:txBody>
          <a:bodyPr>
            <a:normAutofit fontScale="70000" lnSpcReduction="20000"/>
          </a:bodyPr>
          <a:lstStyle/>
          <a:p>
            <a:endParaRPr lang="en-GB" dirty="0" smtClean="0"/>
          </a:p>
          <a:p>
            <a:r>
              <a:rPr lang="en-GB" sz="4000" dirty="0" smtClean="0"/>
              <a:t>Endure </a:t>
            </a:r>
            <a:r>
              <a:rPr lang="en-GB" sz="4000" dirty="0" smtClean="0"/>
              <a:t>however hard it seems – </a:t>
            </a:r>
            <a:r>
              <a:rPr lang="en-GB" sz="4000" dirty="0" smtClean="0"/>
              <a:t>                                        God </a:t>
            </a:r>
            <a:r>
              <a:rPr lang="en-GB" sz="4000" dirty="0" smtClean="0"/>
              <a:t>is in control</a:t>
            </a:r>
            <a:r>
              <a:rPr lang="en-GB" sz="4000" dirty="0" smtClean="0"/>
              <a:t>!</a:t>
            </a:r>
          </a:p>
          <a:p>
            <a:pPr>
              <a:buNone/>
            </a:pPr>
            <a:endParaRPr lang="en-GB" sz="3200" dirty="0" smtClean="0"/>
          </a:p>
          <a:p>
            <a:pPr>
              <a:lnSpc>
                <a:spcPct val="130000"/>
              </a:lnSpc>
            </a:pPr>
            <a:r>
              <a:rPr lang="en-GB" sz="3400" dirty="0" smtClean="0"/>
              <a:t>Heb 12:1  Therefore, since we are surrounded by such a great cloud of witnesses, let us throw off everything that hinders and the sin that so easily entangles, and let us run with perseverance the race marked out for us. </a:t>
            </a:r>
            <a:r>
              <a:rPr lang="en-GB" sz="3400" dirty="0" smtClean="0"/>
              <a:t>         2  </a:t>
            </a:r>
            <a:r>
              <a:rPr lang="en-GB" sz="3400" dirty="0" smtClean="0"/>
              <a:t>Let us fix our eyes on Jesus, the author and </a:t>
            </a:r>
            <a:r>
              <a:rPr lang="en-GB" sz="3400" dirty="0" err="1" smtClean="0"/>
              <a:t>perfecter</a:t>
            </a:r>
            <a:r>
              <a:rPr lang="en-GB" sz="3400" dirty="0" smtClean="0"/>
              <a:t> of our faith, who for the joy set before him endured the cross, scorning its shame, and sat down at the right hand of the throne of God. </a:t>
            </a:r>
          </a:p>
          <a:p>
            <a:pPr>
              <a:buNone/>
            </a:pPr>
            <a:endParaRPr lang="en-GB" sz="3200" dirty="0"/>
          </a:p>
        </p:txBody>
      </p:sp>
      <p:sp>
        <p:nvSpPr>
          <p:cNvPr id="3" name="Title 2"/>
          <p:cNvSpPr>
            <a:spLocks noGrp="1"/>
          </p:cNvSpPr>
          <p:nvPr>
            <p:ph type="title"/>
          </p:nvPr>
        </p:nvSpPr>
        <p:spPr/>
        <p:txBody>
          <a:bodyPr>
            <a:normAutofit/>
          </a:bodyPr>
          <a:lstStyle/>
          <a:p>
            <a:r>
              <a:rPr lang="en-GB" dirty="0" smtClean="0"/>
              <a:t>Persevere       Chapter 12</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68760"/>
            <a:ext cx="8229600" cy="5328592"/>
          </a:xfrm>
        </p:spPr>
        <p:txBody>
          <a:bodyPr>
            <a:normAutofit/>
          </a:bodyPr>
          <a:lstStyle/>
          <a:p>
            <a:r>
              <a:rPr lang="en-GB" sz="3300" i="1" dirty="0" smtClean="0"/>
              <a:t>No </a:t>
            </a:r>
            <a:r>
              <a:rPr lang="en-GB" sz="3300" i="1" dirty="0" smtClean="0"/>
              <a:t>big theme </a:t>
            </a:r>
            <a:r>
              <a:rPr lang="en-GB" sz="3300" i="1" dirty="0" smtClean="0"/>
              <a:t>-                                                       </a:t>
            </a:r>
            <a:r>
              <a:rPr lang="en-GB" sz="3300" dirty="0" smtClean="0"/>
              <a:t>an </a:t>
            </a:r>
            <a:r>
              <a:rPr lang="en-GB" sz="3300" dirty="0" smtClean="0"/>
              <a:t>ending similar to other NT </a:t>
            </a:r>
            <a:r>
              <a:rPr lang="en-GB" sz="3300" dirty="0" smtClean="0"/>
              <a:t>letters</a:t>
            </a:r>
            <a:endParaRPr lang="en-GB" dirty="0" smtClean="0"/>
          </a:p>
          <a:p>
            <a:r>
              <a:rPr lang="en-GB" sz="2600" dirty="0" smtClean="0"/>
              <a:t>Heb </a:t>
            </a:r>
            <a:r>
              <a:rPr lang="en-GB" sz="2600" dirty="0" smtClean="0"/>
              <a:t>13:11  The high priest carries the blood of animals into the Most Holy Place as a sin offering, but the bodies are burned outside the camp. </a:t>
            </a:r>
            <a:r>
              <a:rPr lang="en-GB" sz="2600" dirty="0" smtClean="0"/>
              <a:t>12  </a:t>
            </a:r>
            <a:r>
              <a:rPr lang="en-GB" sz="2600" dirty="0" smtClean="0"/>
              <a:t>And so Jesus also suffered outside the city gate to make the people holy through his own blood. </a:t>
            </a:r>
            <a:r>
              <a:rPr lang="en-GB" sz="2600" dirty="0" smtClean="0"/>
              <a:t>                </a:t>
            </a:r>
          </a:p>
          <a:p>
            <a:r>
              <a:rPr lang="en-GB" sz="2600" dirty="0" smtClean="0"/>
              <a:t>13  </a:t>
            </a:r>
            <a:r>
              <a:rPr lang="en-GB" sz="2600" dirty="0" smtClean="0"/>
              <a:t>Let us, then, go to him outside the camp, bearing the disgrace he bore. </a:t>
            </a:r>
            <a:r>
              <a:rPr lang="en-GB" sz="2600" dirty="0" smtClean="0"/>
              <a:t>14  </a:t>
            </a:r>
            <a:r>
              <a:rPr lang="en-GB" sz="2600" dirty="0" smtClean="0"/>
              <a:t>For here we do not have an enduring city, but we are looking for the city that is to come. </a:t>
            </a:r>
            <a:r>
              <a:rPr lang="en-GB" sz="2600" dirty="0" smtClean="0"/>
              <a:t>                                                                             </a:t>
            </a:r>
            <a:endParaRPr lang="en-GB" sz="2600" dirty="0" smtClean="0"/>
          </a:p>
          <a:p>
            <a:endParaRPr lang="en-GB" dirty="0"/>
          </a:p>
        </p:txBody>
      </p:sp>
      <p:sp>
        <p:nvSpPr>
          <p:cNvPr id="3" name="Title 2"/>
          <p:cNvSpPr>
            <a:spLocks noGrp="1"/>
          </p:cNvSpPr>
          <p:nvPr>
            <p:ph type="title"/>
          </p:nvPr>
        </p:nvSpPr>
        <p:spPr/>
        <p:txBody>
          <a:bodyPr>
            <a:normAutofit fontScale="90000"/>
          </a:bodyPr>
          <a:lstStyle/>
          <a:p>
            <a:r>
              <a:rPr lang="en-GB" dirty="0" smtClean="0"/>
              <a:t>Concluding remarks   Chapter 13</a:t>
            </a:r>
            <a:endParaRPr lang="en-GB" dirty="0"/>
          </a:p>
        </p:txBody>
      </p:sp>
    </p:spTree>
  </p:cSld>
  <p:clrMapOvr>
    <a:masterClrMapping/>
  </p:clrMapOvr>
  <p:transition>
    <p:sndAc>
      <p:stSnd>
        <p:snd r:embed="rId2" name="applause.wav"/>
      </p:stSnd>
    </p:sndAc>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481328"/>
            <a:ext cx="8229600" cy="5376672"/>
          </a:xfrm>
        </p:spPr>
        <p:txBody>
          <a:bodyPr/>
          <a:lstStyle/>
          <a:p>
            <a:endParaRPr lang="en-GB" dirty="0" smtClean="0"/>
          </a:p>
          <a:p>
            <a:r>
              <a:rPr lang="en-GB" sz="2800" dirty="0" smtClean="0"/>
              <a:t>Bible! </a:t>
            </a:r>
            <a:endParaRPr lang="en-GB" sz="2800" dirty="0" smtClean="0"/>
          </a:p>
          <a:p>
            <a:pPr>
              <a:buNone/>
            </a:pPr>
            <a:endParaRPr lang="en-GB" sz="2800" b="1" dirty="0" smtClean="0"/>
          </a:p>
          <a:p>
            <a:r>
              <a:rPr lang="en-GB" sz="2800" dirty="0" smtClean="0"/>
              <a:t>Versions</a:t>
            </a:r>
          </a:p>
          <a:p>
            <a:pPr>
              <a:buNone/>
            </a:pPr>
            <a:endParaRPr lang="en-GB" sz="2800" dirty="0" smtClean="0"/>
          </a:p>
          <a:p>
            <a:r>
              <a:rPr lang="en-GB" sz="2800" dirty="0" smtClean="0"/>
              <a:t>Commentaries</a:t>
            </a:r>
          </a:p>
          <a:p>
            <a:endParaRPr lang="en-GB" sz="2800" dirty="0" smtClean="0"/>
          </a:p>
          <a:p>
            <a:r>
              <a:rPr lang="en-GB" sz="2800" dirty="0" smtClean="0"/>
              <a:t>Strong’s Numbers</a:t>
            </a:r>
            <a:endParaRPr lang="en-GB" sz="2800" dirty="0"/>
          </a:p>
        </p:txBody>
      </p:sp>
      <p:sp>
        <p:nvSpPr>
          <p:cNvPr id="3" name="Title 2"/>
          <p:cNvSpPr>
            <a:spLocks noGrp="1"/>
          </p:cNvSpPr>
          <p:nvPr>
            <p:ph type="title"/>
          </p:nvPr>
        </p:nvSpPr>
        <p:spPr/>
        <p:txBody>
          <a:bodyPr/>
          <a:lstStyle/>
          <a:p>
            <a:r>
              <a:rPr lang="en-GB" dirty="0" smtClean="0"/>
              <a:t>RESOURCES</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20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20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 calcmode="lin" valueType="num">
                                      <p:cBhvr additive="base">
                                        <p:cTn id="19" dur="20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0" dur="20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7" end="7"/>
                                            </p:txEl>
                                          </p:spTgt>
                                        </p:tgtEl>
                                        <p:attrNameLst>
                                          <p:attrName>style.visibility</p:attrName>
                                        </p:attrNameLst>
                                      </p:cBhvr>
                                      <p:to>
                                        <p:strVal val="visible"/>
                                      </p:to>
                                    </p:set>
                                    <p:anim calcmode="lin" valueType="num">
                                      <p:cBhvr additive="base">
                                        <p:cTn id="25" dur="20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26" dur="20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395536" y="260648"/>
            <a:ext cx="8229600" cy="940966"/>
          </a:xfrm>
        </p:spPr>
        <p:txBody>
          <a:bodyPr/>
          <a:lstStyle/>
          <a:p>
            <a:r>
              <a:rPr lang="en-GB" dirty="0" smtClean="0"/>
              <a:t>E-Sword (from e-sword.net)</a:t>
            </a:r>
            <a:endParaRPr lang="en-GB" dirty="0"/>
          </a:p>
        </p:txBody>
      </p:sp>
      <p:pic>
        <p:nvPicPr>
          <p:cNvPr id="4" name="Content Placeholder 3" descr="Parallel Bibles example of E-Sword.jpg"/>
          <p:cNvPicPr>
            <a:picLocks noGrp="1" noChangeAspect="1"/>
          </p:cNvPicPr>
          <p:nvPr>
            <p:ph idx="1"/>
          </p:nvPr>
        </p:nvPicPr>
        <p:blipFill>
          <a:blip r:embed="rId2" cstate="print"/>
          <a:stretch>
            <a:fillRect/>
          </a:stretch>
        </p:blipFill>
        <p:spPr>
          <a:xfrm>
            <a:off x="251520" y="1052737"/>
            <a:ext cx="8640960" cy="6768752"/>
          </a:xfr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1484784"/>
            <a:ext cx="8229600" cy="4090459"/>
          </a:xfrm>
        </p:spPr>
        <p:txBody>
          <a:bodyPr/>
          <a:lstStyle/>
          <a:p>
            <a:pPr>
              <a:buNone/>
            </a:pPr>
            <a:r>
              <a:rPr lang="en-GB" sz="2800" dirty="0" smtClean="0"/>
              <a:t>AD 67 - There is a </a:t>
            </a:r>
            <a:r>
              <a:rPr lang="en-GB" sz="2800" dirty="0" smtClean="0">
                <a:solidFill>
                  <a:srgbClr val="7030A0"/>
                </a:solidFill>
              </a:rPr>
              <a:t>Jewish revolt </a:t>
            </a:r>
            <a:r>
              <a:rPr lang="en-GB" sz="2800" dirty="0" smtClean="0"/>
              <a:t>which is put down by Roman General Vespasian, but </a:t>
            </a:r>
            <a:r>
              <a:rPr lang="en-GB" sz="2800" dirty="0" smtClean="0"/>
              <a:t>Jews treated with unusual mercy</a:t>
            </a:r>
            <a:endParaRPr lang="en-GB" sz="2800" dirty="0" smtClean="0"/>
          </a:p>
          <a:p>
            <a:pPr>
              <a:buNone/>
            </a:pPr>
            <a:endParaRPr lang="en-GB" sz="2800" dirty="0" smtClean="0"/>
          </a:p>
          <a:p>
            <a:pPr>
              <a:buNone/>
            </a:pPr>
            <a:r>
              <a:rPr lang="en-GB" sz="2800" dirty="0" smtClean="0"/>
              <a:t> AD 68 </a:t>
            </a:r>
            <a:r>
              <a:rPr lang="en-GB" sz="2800" dirty="0" smtClean="0"/>
              <a:t>to 70 - </a:t>
            </a:r>
            <a:r>
              <a:rPr lang="en-GB" sz="2800" dirty="0" smtClean="0"/>
              <a:t>Nero commits suicide; </a:t>
            </a:r>
          </a:p>
          <a:p>
            <a:pPr>
              <a:buNone/>
            </a:pPr>
            <a:r>
              <a:rPr lang="en-GB" sz="2800" dirty="0" smtClean="0"/>
              <a:t>	The Zealots rise </a:t>
            </a:r>
            <a:r>
              <a:rPr lang="en-GB" sz="2800" dirty="0" smtClean="0"/>
              <a:t>up </a:t>
            </a:r>
            <a:r>
              <a:rPr lang="en-GB" sz="2800" dirty="0" smtClean="0"/>
              <a:t>again, </a:t>
            </a:r>
            <a:r>
              <a:rPr lang="en-GB" sz="2800" dirty="0" smtClean="0"/>
              <a:t>they are </a:t>
            </a:r>
            <a:r>
              <a:rPr lang="en-GB" sz="2800" dirty="0" smtClean="0"/>
              <a:t>crushed mercilessly – Jerusalem is sacked, the temple destroyed </a:t>
            </a:r>
            <a:r>
              <a:rPr lang="en-GB" sz="2800" dirty="0" smtClean="0"/>
              <a:t>and </a:t>
            </a:r>
            <a:r>
              <a:rPr lang="en-GB" sz="2800" dirty="0" smtClean="0"/>
              <a:t>the priesthood disbanded.</a:t>
            </a:r>
          </a:p>
          <a:p>
            <a:pPr>
              <a:buNone/>
            </a:pPr>
            <a:endParaRPr lang="en-GB" sz="2800" dirty="0" smtClean="0"/>
          </a:p>
          <a:p>
            <a:endParaRPr lang="en-GB" dirty="0"/>
          </a:p>
        </p:txBody>
      </p:sp>
      <p:sp>
        <p:nvSpPr>
          <p:cNvPr id="3" name="Title 2"/>
          <p:cNvSpPr>
            <a:spLocks noGrp="1"/>
          </p:cNvSpPr>
          <p:nvPr>
            <p:ph type="title"/>
          </p:nvPr>
        </p:nvSpPr>
        <p:spPr/>
        <p:txBody>
          <a:bodyPr/>
          <a:lstStyle/>
          <a:p>
            <a:r>
              <a:rPr lang="en-GB" dirty="0" smtClean="0"/>
              <a:t>Social context</a:t>
            </a:r>
            <a:endParaRPr lang="en-GB"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060848"/>
            <a:ext cx="8229600" cy="3946443"/>
          </a:xfrm>
        </p:spPr>
        <p:txBody>
          <a:bodyPr/>
          <a:lstStyle/>
          <a:p>
            <a:endParaRPr lang="en-GB" dirty="0" smtClean="0"/>
          </a:p>
          <a:p>
            <a:r>
              <a:rPr lang="en-GB" sz="3200" dirty="0" smtClean="0">
                <a:effectLst>
                  <a:outerShdw blurRad="38100" dist="38100" dir="2700000" algn="tl">
                    <a:srgbClr val="000000">
                      <a:alpha val="43137"/>
                    </a:srgbClr>
                  </a:outerShdw>
                </a:effectLst>
              </a:rPr>
              <a:t>          It’s all about Jesus!</a:t>
            </a:r>
            <a:endParaRPr lang="en-GB" sz="3200" dirty="0">
              <a:effectLst>
                <a:outerShdw blurRad="38100" dist="38100" dir="2700000" algn="tl">
                  <a:srgbClr val="000000">
                    <a:alpha val="43137"/>
                  </a:srgbClr>
                </a:outerShdw>
              </a:effectLst>
            </a:endParaRPr>
          </a:p>
        </p:txBody>
      </p:sp>
      <p:sp>
        <p:nvSpPr>
          <p:cNvPr id="3" name="Title 2"/>
          <p:cNvSpPr>
            <a:spLocks noGrp="1"/>
          </p:cNvSpPr>
          <p:nvPr>
            <p:ph type="title"/>
          </p:nvPr>
        </p:nvSpPr>
        <p:spPr>
          <a:xfrm>
            <a:off x="539552" y="692696"/>
            <a:ext cx="8229600" cy="1143000"/>
          </a:xfrm>
        </p:spPr>
        <p:txBody>
          <a:bodyPr>
            <a:normAutofit fontScale="90000"/>
          </a:bodyPr>
          <a:lstStyle/>
          <a:p>
            <a:r>
              <a:rPr lang="en-GB" sz="5400" dirty="0" smtClean="0"/>
              <a:t>Why Hebrews</a:t>
            </a:r>
            <a:r>
              <a:rPr lang="en-GB" sz="5400" dirty="0" smtClean="0"/>
              <a:t>?</a:t>
            </a:r>
            <a:r>
              <a:rPr lang="en-GB" dirty="0" smtClean="0"/>
              <a:t/>
            </a:r>
            <a:br>
              <a:rPr lang="en-GB" dirty="0" smtClean="0"/>
            </a:b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7544" y="1268760"/>
            <a:ext cx="8229600" cy="4896544"/>
          </a:xfrm>
        </p:spPr>
        <p:txBody>
          <a:bodyPr>
            <a:normAutofit lnSpcReduction="10000"/>
          </a:bodyPr>
          <a:lstStyle/>
          <a:p>
            <a:r>
              <a:rPr lang="en-GB" b="1" dirty="0" smtClean="0"/>
              <a:t>Author and location </a:t>
            </a:r>
            <a:r>
              <a:rPr lang="en-GB" dirty="0" smtClean="0"/>
              <a:t>– </a:t>
            </a:r>
            <a:r>
              <a:rPr lang="en-GB" dirty="0" smtClean="0"/>
              <a:t>unknown. </a:t>
            </a:r>
          </a:p>
          <a:p>
            <a:pPr>
              <a:buNone/>
            </a:pPr>
            <a:endParaRPr lang="en-GB" dirty="0" smtClean="0"/>
          </a:p>
          <a:p>
            <a:r>
              <a:rPr lang="en-GB" b="1" dirty="0" smtClean="0"/>
              <a:t>Audience</a:t>
            </a:r>
            <a:r>
              <a:rPr lang="en-GB" dirty="0" smtClean="0"/>
              <a:t> </a:t>
            </a:r>
            <a:r>
              <a:rPr lang="en-GB" dirty="0" smtClean="0"/>
              <a:t>– knowledgeable Jews who had converted to faith in Jesus Christ. The entire scaffolding of the letter is Jewish history, theology and practice.  </a:t>
            </a:r>
            <a:r>
              <a:rPr lang="en-GB" dirty="0" smtClean="0"/>
              <a:t>Where were they living? Rome?</a:t>
            </a:r>
            <a:endParaRPr lang="en-GB" dirty="0" smtClean="0"/>
          </a:p>
          <a:p>
            <a:pPr>
              <a:buNone/>
            </a:pPr>
            <a:r>
              <a:rPr lang="en-GB" dirty="0" smtClean="0"/>
              <a:t> </a:t>
            </a:r>
          </a:p>
          <a:p>
            <a:r>
              <a:rPr lang="en-GB" b="1" dirty="0" smtClean="0"/>
              <a:t>Date</a:t>
            </a:r>
            <a:r>
              <a:rPr lang="en-GB" dirty="0" smtClean="0"/>
              <a:t> – AD </a:t>
            </a:r>
            <a:r>
              <a:rPr lang="en-GB" dirty="0" smtClean="0"/>
              <a:t>62–68</a:t>
            </a:r>
            <a:endParaRPr lang="en-GB" dirty="0" smtClean="0"/>
          </a:p>
          <a:p>
            <a:pPr>
              <a:buNone/>
            </a:pPr>
            <a:r>
              <a:rPr lang="en-GB" b="1" dirty="0" smtClean="0"/>
              <a:t> </a:t>
            </a:r>
            <a:endParaRPr lang="en-GB" dirty="0" smtClean="0"/>
          </a:p>
          <a:p>
            <a:r>
              <a:rPr lang="en-GB" b="1" dirty="0" smtClean="0"/>
              <a:t>Style</a:t>
            </a:r>
            <a:r>
              <a:rPr lang="en-GB" dirty="0" smtClean="0"/>
              <a:t> – not a typical letter, although it finishes like one.</a:t>
            </a:r>
          </a:p>
          <a:p>
            <a:endParaRPr lang="en-GB" dirty="0"/>
          </a:p>
        </p:txBody>
      </p:sp>
      <p:sp>
        <p:nvSpPr>
          <p:cNvPr id="3" name="Title 2"/>
          <p:cNvSpPr>
            <a:spLocks noGrp="1"/>
          </p:cNvSpPr>
          <p:nvPr>
            <p:ph type="title"/>
          </p:nvPr>
        </p:nvSpPr>
        <p:spPr/>
        <p:txBody>
          <a:bodyPr/>
          <a:lstStyle/>
          <a:p>
            <a:r>
              <a:rPr lang="en-GB" dirty="0" smtClean="0"/>
              <a:t>Background</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20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20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20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20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6" end="6"/>
                                            </p:txEl>
                                          </p:spTgt>
                                        </p:tgtEl>
                                        <p:attrNameLst>
                                          <p:attrName>style.visibility</p:attrName>
                                        </p:attrNameLst>
                                      </p:cBhvr>
                                      <p:to>
                                        <p:strVal val="visible"/>
                                      </p:to>
                                    </p:set>
                                    <p:anim calcmode="lin" valueType="num">
                                      <p:cBhvr additive="base">
                                        <p:cTn id="25" dur="20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6" dur="20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16832"/>
            <a:ext cx="8229600" cy="4090459"/>
          </a:xfrm>
        </p:spPr>
        <p:txBody>
          <a:bodyPr/>
          <a:lstStyle/>
          <a:p>
            <a:r>
              <a:rPr lang="en-GB" dirty="0" smtClean="0"/>
              <a:t>Quotes from the Old Testament</a:t>
            </a:r>
          </a:p>
          <a:p>
            <a:endParaRPr lang="en-GB" dirty="0" smtClean="0"/>
          </a:p>
          <a:p>
            <a:r>
              <a:rPr lang="en-GB" dirty="0" smtClean="0"/>
              <a:t>Use your </a:t>
            </a:r>
            <a:r>
              <a:rPr lang="en-GB" dirty="0" smtClean="0"/>
              <a:t>Bible </a:t>
            </a:r>
            <a:r>
              <a:rPr lang="en-GB" dirty="0" smtClean="0"/>
              <a:t>footnotes </a:t>
            </a:r>
            <a:r>
              <a:rPr lang="en-GB" dirty="0" smtClean="0"/>
              <a:t>which give the reference for these quotes</a:t>
            </a:r>
          </a:p>
          <a:p>
            <a:endParaRPr lang="en-GB" dirty="0" smtClean="0"/>
          </a:p>
          <a:p>
            <a:r>
              <a:rPr lang="en-GB" dirty="0" smtClean="0"/>
              <a:t>The writer is using the Septuagint  (LXX)</a:t>
            </a:r>
            <a:endParaRPr lang="en-GB" dirty="0"/>
          </a:p>
        </p:txBody>
      </p:sp>
      <p:sp>
        <p:nvSpPr>
          <p:cNvPr id="3" name="Title 2"/>
          <p:cNvSpPr>
            <a:spLocks noGrp="1"/>
          </p:cNvSpPr>
          <p:nvPr>
            <p:ph type="title"/>
          </p:nvPr>
        </p:nvSpPr>
        <p:spPr/>
        <p:txBody>
          <a:bodyPr>
            <a:normAutofit fontScale="90000"/>
          </a:bodyPr>
          <a:lstStyle/>
          <a:p>
            <a:r>
              <a:rPr lang="en-GB" dirty="0" smtClean="0"/>
              <a:t>Getting our heads around </a:t>
            </a:r>
            <a:br>
              <a:rPr lang="en-GB" dirty="0" smtClean="0"/>
            </a:br>
            <a:r>
              <a:rPr lang="en-GB" dirty="0" smtClean="0"/>
              <a:t>           the way the author writes</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20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20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20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20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20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20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060848"/>
            <a:ext cx="8229600" cy="3946443"/>
          </a:xfrm>
        </p:spPr>
        <p:txBody>
          <a:bodyPr/>
          <a:lstStyle/>
          <a:p>
            <a:pPr>
              <a:buNone/>
            </a:pPr>
            <a:endParaRPr lang="en-GB" sz="2800" dirty="0" smtClean="0"/>
          </a:p>
          <a:p>
            <a:pPr lvl="0"/>
            <a:r>
              <a:rPr lang="en-GB" sz="2800" b="1" dirty="0" smtClean="0"/>
              <a:t>Jesus </a:t>
            </a:r>
            <a:r>
              <a:rPr lang="en-GB" sz="2800" b="1" dirty="0" smtClean="0"/>
              <a:t>is the Christ (the Messiah);</a:t>
            </a:r>
          </a:p>
          <a:p>
            <a:pPr lvl="0">
              <a:buNone/>
            </a:pPr>
            <a:endParaRPr lang="en-GB" sz="2800" dirty="0" smtClean="0"/>
          </a:p>
          <a:p>
            <a:pPr lvl="0"/>
            <a:r>
              <a:rPr lang="en-GB" sz="2800" b="1" dirty="0" smtClean="0"/>
              <a:t>Jesus the Messiah is more than a man, </a:t>
            </a:r>
          </a:p>
          <a:p>
            <a:pPr lvl="0">
              <a:buNone/>
            </a:pPr>
            <a:r>
              <a:rPr lang="en-GB" sz="2800" b="1" dirty="0" smtClean="0"/>
              <a:t>   He is God</a:t>
            </a:r>
            <a:r>
              <a:rPr lang="en-GB" sz="2800" b="1" dirty="0" smtClean="0"/>
              <a:t>.</a:t>
            </a:r>
            <a:endParaRPr lang="en-GB" sz="2800" dirty="0" smtClean="0"/>
          </a:p>
        </p:txBody>
      </p:sp>
      <p:sp>
        <p:nvSpPr>
          <p:cNvPr id="3" name="Title 2"/>
          <p:cNvSpPr>
            <a:spLocks noGrp="1"/>
          </p:cNvSpPr>
          <p:nvPr>
            <p:ph type="title"/>
          </p:nvPr>
        </p:nvSpPr>
        <p:spPr/>
        <p:txBody>
          <a:bodyPr>
            <a:normAutofit fontScale="90000"/>
          </a:bodyPr>
          <a:lstStyle/>
          <a:p>
            <a:r>
              <a:rPr lang="en-GB" dirty="0" smtClean="0"/>
              <a:t>The 2 main arguments </a:t>
            </a:r>
            <a:br>
              <a:rPr lang="en-GB" dirty="0" smtClean="0"/>
            </a:br>
            <a:r>
              <a:rPr lang="en-GB" dirty="0" smtClean="0"/>
              <a:t>of the whole book</a:t>
            </a:r>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GB" sz="3200" i="1" dirty="0" smtClean="0"/>
              <a:t>Christ is...</a:t>
            </a:r>
            <a:endParaRPr lang="en-GB" sz="3200" i="1" dirty="0" smtClean="0"/>
          </a:p>
          <a:p>
            <a:r>
              <a:rPr lang="en-GB" sz="3200" dirty="0" smtClean="0"/>
              <a:t>             Superior </a:t>
            </a:r>
            <a:r>
              <a:rPr lang="en-GB" sz="3200" dirty="0" smtClean="0"/>
              <a:t>to all and everything.</a:t>
            </a:r>
          </a:p>
          <a:p>
            <a:pPr>
              <a:buNone/>
            </a:pPr>
            <a:r>
              <a:rPr lang="en-GB" dirty="0" smtClean="0"/>
              <a:t>	</a:t>
            </a:r>
          </a:p>
          <a:p>
            <a:pPr>
              <a:buNone/>
            </a:pPr>
            <a:r>
              <a:rPr lang="en-GB" dirty="0" smtClean="0"/>
              <a:t>1.2b </a:t>
            </a:r>
            <a:r>
              <a:rPr lang="en-GB" sz="2400" dirty="0" smtClean="0"/>
              <a:t>... </a:t>
            </a:r>
            <a:r>
              <a:rPr lang="x-none" sz="2400" smtClean="0"/>
              <a:t>through </a:t>
            </a:r>
            <a:r>
              <a:rPr lang="x-none" sz="2400" smtClean="0"/>
              <a:t>whom he made the universe</a:t>
            </a:r>
            <a:r>
              <a:rPr lang="x-none" sz="2400" smtClean="0"/>
              <a:t>. </a:t>
            </a:r>
            <a:r>
              <a:rPr lang="en-GB" sz="2400" dirty="0" smtClean="0"/>
              <a:t>3 </a:t>
            </a:r>
            <a:r>
              <a:rPr lang="x-none" sz="2400" smtClean="0"/>
              <a:t>The </a:t>
            </a:r>
            <a:r>
              <a:rPr lang="x-none" sz="2400" smtClean="0"/>
              <a:t>Son is the radiance of God's glory and the exact representation of his being, sustaining all things by his powerful word. </a:t>
            </a:r>
            <a:endParaRPr lang="en-GB" sz="2400" dirty="0"/>
          </a:p>
        </p:txBody>
      </p:sp>
      <p:sp>
        <p:nvSpPr>
          <p:cNvPr id="3" name="Title 2"/>
          <p:cNvSpPr>
            <a:spLocks noGrp="1"/>
          </p:cNvSpPr>
          <p:nvPr>
            <p:ph type="title"/>
          </p:nvPr>
        </p:nvSpPr>
        <p:spPr/>
        <p:txBody>
          <a:bodyPr>
            <a:normAutofit fontScale="90000"/>
          </a:bodyPr>
          <a:lstStyle/>
          <a:p>
            <a:r>
              <a:rPr lang="en-GB" dirty="0" smtClean="0"/>
              <a:t>Opening verses of Hebrews (1.1-3)</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r>
              <a:rPr lang="en-GB" sz="3200" i="1" dirty="0" smtClean="0"/>
              <a:t>Christ is...</a:t>
            </a:r>
          </a:p>
          <a:p>
            <a:r>
              <a:rPr lang="en-GB" sz="3200" dirty="0" smtClean="0"/>
              <a:t>             Superior </a:t>
            </a:r>
            <a:r>
              <a:rPr lang="en-GB" sz="3200" dirty="0" smtClean="0"/>
              <a:t>to all angels </a:t>
            </a:r>
            <a:endParaRPr lang="en-GB" sz="3200" dirty="0" smtClean="0"/>
          </a:p>
          <a:p>
            <a:pPr>
              <a:buNone/>
            </a:pPr>
            <a:endParaRPr lang="en-GB" sz="3200" dirty="0" smtClean="0"/>
          </a:p>
          <a:p>
            <a:r>
              <a:rPr lang="en-GB" sz="2600" dirty="0" smtClean="0"/>
              <a:t>Heb </a:t>
            </a:r>
            <a:r>
              <a:rPr lang="en-GB" sz="2600" dirty="0" smtClean="0"/>
              <a:t>1.4  </a:t>
            </a:r>
            <a:r>
              <a:rPr lang="en-GB" sz="2600" dirty="0" smtClean="0"/>
              <a:t>So he became as much superior to the angels as the name he has inherited is superior to theirs. </a:t>
            </a:r>
            <a:r>
              <a:rPr lang="en-GB" sz="2600" dirty="0" smtClean="0"/>
              <a:t> 5  </a:t>
            </a:r>
            <a:r>
              <a:rPr lang="en-GB" sz="2600" dirty="0" smtClean="0"/>
              <a:t>For to which of the angels did God ever say, "You are my Son; today I have become your Father"? Or again, "I will be his Father, and he will be my Son"? </a:t>
            </a:r>
            <a:r>
              <a:rPr lang="en-GB" sz="2600" dirty="0" smtClean="0"/>
              <a:t> 6  </a:t>
            </a:r>
            <a:r>
              <a:rPr lang="en-GB" sz="2600" dirty="0" smtClean="0"/>
              <a:t>And again, when God brings his firstborn into the world, he says, "Let all God's angels worship him." </a:t>
            </a:r>
          </a:p>
          <a:p>
            <a:endParaRPr lang="en-GB" dirty="0"/>
          </a:p>
        </p:txBody>
      </p:sp>
      <p:sp>
        <p:nvSpPr>
          <p:cNvPr id="3" name="Title 2"/>
          <p:cNvSpPr>
            <a:spLocks noGrp="1"/>
          </p:cNvSpPr>
          <p:nvPr>
            <p:ph type="title"/>
          </p:nvPr>
        </p:nvSpPr>
        <p:spPr>
          <a:xfrm>
            <a:off x="467544" y="332656"/>
            <a:ext cx="8229600" cy="1143000"/>
          </a:xfrm>
        </p:spPr>
        <p:txBody>
          <a:bodyPr>
            <a:normAutofit/>
          </a:bodyPr>
          <a:lstStyle/>
          <a:p>
            <a:r>
              <a:rPr lang="en-GB" dirty="0" smtClean="0"/>
              <a:t>Angels     1.4 - 2.18</a:t>
            </a:r>
            <a:endParaRPr lang="en-GB"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8048</TotalTime>
  <Words>1718</Words>
  <Application>Microsoft Office PowerPoint</Application>
  <PresentationFormat>On-screen Show (4:3)</PresentationFormat>
  <Paragraphs>118</Paragraphs>
  <Slides>25</Slides>
  <Notes>0</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Concourse</vt:lpstr>
      <vt:lpstr>Letter to the HEBREWS</vt:lpstr>
      <vt:lpstr>Social context </vt:lpstr>
      <vt:lpstr>Social context</vt:lpstr>
      <vt:lpstr>Why Hebrews? </vt:lpstr>
      <vt:lpstr>Background</vt:lpstr>
      <vt:lpstr>Getting our heads around             the way the author writes</vt:lpstr>
      <vt:lpstr>The 2 main arguments  of the whole book</vt:lpstr>
      <vt:lpstr>Opening verses of Hebrews (1.1-3)</vt:lpstr>
      <vt:lpstr>Angels     1.4 - 2.18</vt:lpstr>
      <vt:lpstr>Moses     3.1 – 4.13  </vt:lpstr>
      <vt:lpstr>Moses</vt:lpstr>
      <vt:lpstr>Priesthood    4.14 – 8.5</vt:lpstr>
      <vt:lpstr>Slide 13</vt:lpstr>
      <vt:lpstr>Slide 14</vt:lpstr>
      <vt:lpstr>Summary of  Jesus the great high priest</vt:lpstr>
      <vt:lpstr>A New Covenant   8.6 – 8.13</vt:lpstr>
      <vt:lpstr>Verses 8 to 12 quote Jeremiah 31:31-34</vt:lpstr>
      <vt:lpstr>A new sacrifice    9.1 – 10.18</vt:lpstr>
      <vt:lpstr>Slide 19</vt:lpstr>
      <vt:lpstr>Exhortation    10.19-39</vt:lpstr>
      <vt:lpstr>By Faith      Chapter 11</vt:lpstr>
      <vt:lpstr>Persevere       Chapter 12</vt:lpstr>
      <vt:lpstr>Concluding remarks   Chapter 13</vt:lpstr>
      <vt:lpstr>RESOURCES</vt:lpstr>
      <vt:lpstr>E-Sword (from e-sword.net)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Letter to the HEBREWS</dc:title>
  <dc:creator>Graham</dc:creator>
  <cp:lastModifiedBy>Graham</cp:lastModifiedBy>
  <cp:revision>98</cp:revision>
  <dcterms:created xsi:type="dcterms:W3CDTF">2017-06-01T11:33:55Z</dcterms:created>
  <dcterms:modified xsi:type="dcterms:W3CDTF">2017-06-10T19:57:51Z</dcterms:modified>
</cp:coreProperties>
</file>